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1pPr>
    <a:lvl2pPr marL="0" marR="0" indent="457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2pPr>
    <a:lvl3pPr marL="0" marR="0" indent="914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3pPr>
    <a:lvl4pPr marL="0" marR="0" indent="1371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4pPr>
    <a:lvl5pPr marL="0" marR="0" indent="1828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5pPr>
    <a:lvl6pPr marL="0" marR="0" indent="22860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6pPr>
    <a:lvl7pPr marL="0" marR="0" indent="2743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7pPr>
    <a:lvl8pPr marL="0" marR="0" indent="3200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8pPr>
    <a:lvl9pPr marL="0" marR="0" indent="3657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Shape 150"/>
          <p:cNvSpPr/>
          <p:nvPr>
            <p:ph type="sldImg"/>
          </p:nvPr>
        </p:nvSpPr>
        <p:spPr>
          <a:prstGeom prst="rect">
            <a:avLst/>
          </a:prstGeom>
        </p:spPr>
        <p:txBody>
          <a:bodyPr/>
          <a:lstStyle/>
          <a:p>
            <a:pPr/>
          </a:p>
        </p:txBody>
      </p:sp>
      <p:sp>
        <p:nvSpPr>
          <p:cNvPr id="151" name="Shape 151"/>
          <p:cNvSpPr/>
          <p:nvPr>
            <p:ph type="body" sz="quarter" idx="1"/>
          </p:nvPr>
        </p:nvSpPr>
        <p:spPr>
          <a:prstGeom prst="rect">
            <a:avLst/>
          </a:prstGeom>
        </p:spPr>
        <p:txBody>
          <a:bodyPr/>
          <a:lstStyle/>
          <a:p>
            <a:pPr/>
            <a:r>
              <a:t>How proposition to help reduce domestic violence is to provide a tool to diagnose under 1 minute women at risk</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778000" y="2298700"/>
            <a:ext cx="20828000" cy="4648200"/>
          </a:xfrm>
          <a:prstGeom prst="rect">
            <a:avLst/>
          </a:prstGeom>
        </p:spPr>
        <p:txBody>
          <a:bodyPr anchor="b"/>
          <a:lstStyle/>
          <a:p>
            <a:pPr/>
            <a:r>
              <a:t>Title Text</a:t>
            </a:r>
          </a:p>
        </p:txBody>
      </p:sp>
      <p:sp>
        <p:nvSpPr>
          <p:cNvPr id="12" name="Body Level One…"/>
          <p:cNvSpPr txBox="1"/>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21"/>
          </p:nvPr>
        </p:nvSpPr>
        <p:spPr>
          <a:xfrm>
            <a:off x="2387600" y="8953500"/>
            <a:ext cx="19621500" cy="585521"/>
          </a:xfrm>
          <a:prstGeom prst="rect">
            <a:avLst/>
          </a:prstGeom>
        </p:spPr>
        <p:txBody>
          <a:bodyPr anchor="t">
            <a:spAutoFit/>
          </a:bodyPr>
          <a:lstStyle>
            <a:lvl1pPr marL="0" indent="0" algn="ctr">
              <a:spcBef>
                <a:spcPts val="0"/>
              </a:spcBef>
              <a:buSzTx/>
              <a:buNone/>
              <a:defRPr i="1" sz="3200"/>
            </a:lvl1pPr>
          </a:lstStyle>
          <a:p>
            <a:pPr/>
            <a:r>
              <a:t>–Johnny Appleseed</a:t>
            </a:r>
          </a:p>
        </p:txBody>
      </p:sp>
      <p:sp>
        <p:nvSpPr>
          <p:cNvPr id="94" name="“Type a quote here.”"/>
          <p:cNvSpPr txBox="1"/>
          <p:nvPr>
            <p:ph type="body" sz="quarter" idx="22"/>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532241774_2880x1920.jpg"/>
          <p:cNvSpPr/>
          <p:nvPr>
            <p:ph type="pic" idx="21"/>
          </p:nvPr>
        </p:nvSpPr>
        <p:spPr>
          <a:xfrm>
            <a:off x="-50800" y="-1270000"/>
            <a:ext cx="24485600" cy="16323734"/>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532241774_2880x1920.jpg"/>
          <p:cNvSpPr/>
          <p:nvPr>
            <p:ph type="pic" idx="21"/>
          </p:nvPr>
        </p:nvSpPr>
        <p:spPr>
          <a:xfrm>
            <a:off x="3125968" y="-393700"/>
            <a:ext cx="18135601" cy="12090400"/>
          </a:xfrm>
          <a:prstGeom prst="rect">
            <a:avLst/>
          </a:prstGeom>
        </p:spPr>
        <p:txBody>
          <a:bodyPr lIns="91439" tIns="45719" rIns="91439" bIns="45719" anchor="t">
            <a:noAutofit/>
          </a:bodyPr>
          <a:lstStyle/>
          <a:p>
            <a:pPr/>
          </a:p>
        </p:txBody>
      </p:sp>
      <p:sp>
        <p:nvSpPr>
          <p:cNvPr id="21" name="Title Text"/>
          <p:cNvSpPr txBox="1"/>
          <p:nvPr>
            <p:ph type="title"/>
          </p:nvPr>
        </p:nvSpPr>
        <p:spPr>
          <a:xfrm>
            <a:off x="635000" y="9512300"/>
            <a:ext cx="23114000" cy="2006600"/>
          </a:xfrm>
          <a:prstGeom prst="rect">
            <a:avLst/>
          </a:prstGeom>
        </p:spPr>
        <p:txBody>
          <a:bodyPr anchor="b"/>
          <a:lstStyle/>
          <a:p>
            <a:pPr/>
            <a:r>
              <a:t>Title Text</a:t>
            </a:r>
          </a:p>
        </p:txBody>
      </p:sp>
      <p:sp>
        <p:nvSpPr>
          <p:cNvPr id="22" name="Body Level One…"/>
          <p:cNvSpPr txBox="1"/>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778000" y="4533900"/>
            <a:ext cx="20828000" cy="46482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532204087_1355x1355.jpg"/>
          <p:cNvSpPr/>
          <p:nvPr>
            <p:ph type="pic" sz="half" idx="21"/>
          </p:nvPr>
        </p:nvSpPr>
        <p:spPr>
          <a:xfrm>
            <a:off x="12827000" y="952500"/>
            <a:ext cx="11468100" cy="11468100"/>
          </a:xfrm>
          <a:prstGeom prst="rect">
            <a:avLst/>
          </a:prstGeom>
        </p:spPr>
        <p:txBody>
          <a:bodyPr lIns="91439" tIns="45719" rIns="91439" bIns="45719" anchor="t">
            <a:noAutofit/>
          </a:bodyPr>
          <a:lstStyle/>
          <a:p>
            <a:pPr/>
          </a:p>
        </p:txBody>
      </p:sp>
      <p:sp>
        <p:nvSpPr>
          <p:cNvPr id="39" name="Title Text"/>
          <p:cNvSpPr txBox="1"/>
          <p:nvPr>
            <p:ph type="title"/>
          </p:nvPr>
        </p:nvSpPr>
        <p:spPr>
          <a:xfrm>
            <a:off x="1651000" y="952500"/>
            <a:ext cx="10223500" cy="5549900"/>
          </a:xfrm>
          <a:prstGeom prst="rect">
            <a:avLst/>
          </a:prstGeom>
        </p:spPr>
        <p:txBody>
          <a:bodyPr anchor="b"/>
          <a:lstStyle>
            <a:lvl1pPr>
              <a:defRPr sz="8400"/>
            </a:lvl1pPr>
          </a:lstStyle>
          <a:p>
            <a:pPr/>
            <a:r>
              <a:t>Title Text</a:t>
            </a:r>
          </a:p>
        </p:txBody>
      </p:sp>
      <p:sp>
        <p:nvSpPr>
          <p:cNvPr id="40" name="Body Level One…"/>
          <p:cNvSpPr txBox="1"/>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532205080_1647x1098.jpg"/>
          <p:cNvSpPr/>
          <p:nvPr>
            <p:ph type="pic" sz="half" idx="21"/>
          </p:nvPr>
        </p:nvSpPr>
        <p:spPr>
          <a:xfrm>
            <a:off x="10960100" y="3149600"/>
            <a:ext cx="13944600" cy="92964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532205080_1647x1098.jpg"/>
          <p:cNvSpPr/>
          <p:nvPr>
            <p:ph type="pic" sz="quarter" idx="21"/>
          </p:nvPr>
        </p:nvSpPr>
        <p:spPr>
          <a:xfrm>
            <a:off x="15300325" y="7048500"/>
            <a:ext cx="8324850" cy="5549900"/>
          </a:xfrm>
          <a:prstGeom prst="rect">
            <a:avLst/>
          </a:prstGeom>
        </p:spPr>
        <p:txBody>
          <a:bodyPr lIns="91439" tIns="45719" rIns="91439" bIns="45719" anchor="t">
            <a:noAutofit/>
          </a:bodyPr>
          <a:lstStyle/>
          <a:p>
            <a:pPr/>
          </a:p>
        </p:txBody>
      </p:sp>
      <p:sp>
        <p:nvSpPr>
          <p:cNvPr id="84" name="532204087_1355x1355.jpg"/>
          <p:cNvSpPr/>
          <p:nvPr>
            <p:ph type="pic" sz="quarter" idx="22"/>
          </p:nvPr>
        </p:nvSpPr>
        <p:spPr>
          <a:xfrm>
            <a:off x="15760700" y="863600"/>
            <a:ext cx="7404100" cy="7404100"/>
          </a:xfrm>
          <a:prstGeom prst="rect">
            <a:avLst/>
          </a:prstGeom>
        </p:spPr>
        <p:txBody>
          <a:bodyPr lIns="91439" tIns="45719" rIns="91439" bIns="45719" anchor="t">
            <a:noAutofit/>
          </a:bodyPr>
          <a:lstStyle/>
          <a:p>
            <a:pPr/>
          </a:p>
        </p:txBody>
      </p:sp>
      <p:sp>
        <p:nvSpPr>
          <p:cNvPr id="85" name="532241774_2880x1920.jpg"/>
          <p:cNvSpPr/>
          <p:nvPr>
            <p:ph type="pic" idx="23"/>
          </p:nvPr>
        </p:nvSpPr>
        <p:spPr>
          <a:xfrm>
            <a:off x="-990600" y="1130300"/>
            <a:ext cx="17202150" cy="114681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b="0" sz="24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1pPr>
      <a:lvl2pPr marL="0" marR="0" indent="4572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2pPr>
      <a:lvl3pPr marL="0" marR="0" indent="9144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3pPr>
      <a:lvl4pPr marL="0" marR="0" indent="13716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4pPr>
      <a:lvl5pPr marL="0" marR="0" indent="18288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5pPr>
      <a:lvl6pPr marL="0" marR="0" indent="22860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6pPr>
      <a:lvl7pPr marL="0" marR="0" indent="27432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7pPr>
      <a:lvl8pPr marL="0" marR="0" indent="32004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8pPr>
      <a:lvl9pPr marL="0" marR="0" indent="36576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1pPr>
      <a:lvl2pPr marL="0" marR="0" indent="4572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2pPr>
      <a:lvl3pPr marL="0" marR="0" indent="9144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3pPr>
      <a:lvl4pPr marL="0" marR="0" indent="13716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4pPr>
      <a:lvl5pPr marL="0" marR="0" indent="18288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5pPr>
      <a:lvl6pPr marL="0" marR="0" indent="22860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6pPr>
      <a:lvl7pPr marL="0" marR="0" indent="27432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7pPr>
      <a:lvl8pPr marL="0" marR="0" indent="32004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8pPr>
      <a:lvl9pPr marL="0" marR="0" indent="36576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7.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 Id="rId3" Type="http://schemas.openxmlformats.org/officeDocument/2006/relationships/image" Target="../media/image1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 Id="rId3" Type="http://schemas.openxmlformats.org/officeDocument/2006/relationships/image" Target="../media/image1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Acceptance vs experience of domestic violence"/>
          <p:cNvSpPr txBox="1"/>
          <p:nvPr>
            <p:ph type="ctrTitle"/>
          </p:nvPr>
        </p:nvSpPr>
        <p:spPr>
          <a:prstGeom prst="rect">
            <a:avLst/>
          </a:prstGeom>
        </p:spPr>
        <p:txBody>
          <a:bodyPr/>
          <a:lstStyle/>
          <a:p>
            <a:pPr/>
            <a:r>
              <a:t>Acceptance vs experience of domestic violence</a:t>
            </a:r>
          </a:p>
        </p:txBody>
      </p:sp>
      <p:sp>
        <p:nvSpPr>
          <p:cNvPr id="120" name="Double-click to edit"/>
          <p:cNvSpPr txBox="1"/>
          <p:nvPr>
            <p:ph type="subTitle" sz="quarter"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Distribution of acceptance vs experience of violence"/>
          <p:cNvSpPr txBox="1"/>
          <p:nvPr>
            <p:ph type="title"/>
          </p:nvPr>
        </p:nvSpPr>
        <p:spPr>
          <a:prstGeom prst="rect">
            <a:avLst/>
          </a:prstGeom>
        </p:spPr>
        <p:txBody>
          <a:bodyPr/>
          <a:lstStyle>
            <a:lvl1pPr defTabSz="520065">
              <a:defRPr sz="7056"/>
            </a:lvl1pPr>
          </a:lstStyle>
          <a:p>
            <a:pPr/>
            <a:r>
              <a:t>Distribution of acceptance vs experience of violence</a:t>
            </a:r>
          </a:p>
        </p:txBody>
      </p:sp>
      <p:pic>
        <p:nvPicPr>
          <p:cNvPr id="123" name="Acceptability_map.pdf" descr="Acceptability_map.pdf"/>
          <p:cNvPicPr>
            <a:picLocks noChangeAspect="1"/>
          </p:cNvPicPr>
          <p:nvPr/>
        </p:nvPicPr>
        <p:blipFill>
          <a:blip r:embed="rId2">
            <a:extLst/>
          </a:blip>
          <a:srcRect l="28979" t="23496" r="12753" b="35755"/>
          <a:stretch>
            <a:fillRect/>
          </a:stretch>
        </p:blipFill>
        <p:spPr>
          <a:xfrm>
            <a:off x="-10184906" y="4058929"/>
            <a:ext cx="9252469" cy="5068374"/>
          </a:xfrm>
          <a:prstGeom prst="rect">
            <a:avLst/>
          </a:prstGeom>
          <a:ln w="12700">
            <a:miter lim="400000"/>
          </a:ln>
        </p:spPr>
      </p:pic>
      <p:sp>
        <p:nvSpPr>
          <p:cNvPr id="124" name="Acceptance: % of yes to at least one answer of:"/>
          <p:cNvSpPr txBox="1"/>
          <p:nvPr>
            <p:ph type="body" sz="quarter" idx="1"/>
          </p:nvPr>
        </p:nvSpPr>
        <p:spPr>
          <a:xfrm>
            <a:off x="1332127" y="1433383"/>
            <a:ext cx="13810061" cy="3526952"/>
          </a:xfrm>
          <a:prstGeom prst="rect">
            <a:avLst/>
          </a:prstGeom>
        </p:spPr>
        <p:txBody>
          <a:bodyPr/>
          <a:lstStyle/>
          <a:p>
            <a:pPr/>
            <a:r>
              <a:t>Acceptance: % of yes to at least one answer of:</a:t>
            </a:r>
          </a:p>
        </p:txBody>
      </p:sp>
      <p:pic>
        <p:nvPicPr>
          <p:cNvPr id="125" name="Screen Shot 2021-03-12 at 10.54.16.png" descr="Screen Shot 2021-03-12 at 10.54.16.png"/>
          <p:cNvPicPr>
            <a:picLocks noChangeAspect="1"/>
          </p:cNvPicPr>
          <p:nvPr/>
        </p:nvPicPr>
        <p:blipFill>
          <a:blip r:embed="rId3">
            <a:extLst/>
          </a:blip>
          <a:stretch>
            <a:fillRect/>
          </a:stretch>
        </p:blipFill>
        <p:spPr>
          <a:xfrm>
            <a:off x="1345552" y="3771277"/>
            <a:ext cx="11608859" cy="2101526"/>
          </a:xfrm>
          <a:prstGeom prst="rect">
            <a:avLst/>
          </a:prstGeom>
          <a:ln w="12700">
            <a:miter lim="400000"/>
          </a:ln>
        </p:spPr>
      </p:pic>
      <p:pic>
        <p:nvPicPr>
          <p:cNvPr id="126" name="Screen Shot 2021-03-12 at 10.54.36.png" descr="Screen Shot 2021-03-12 at 10.54.36.png"/>
          <p:cNvPicPr>
            <a:picLocks noChangeAspect="1"/>
          </p:cNvPicPr>
          <p:nvPr/>
        </p:nvPicPr>
        <p:blipFill>
          <a:blip r:embed="rId4">
            <a:extLst/>
          </a:blip>
          <a:stretch>
            <a:fillRect/>
          </a:stretch>
        </p:blipFill>
        <p:spPr>
          <a:xfrm>
            <a:off x="1461908" y="7606770"/>
            <a:ext cx="7966299" cy="5811336"/>
          </a:xfrm>
          <a:prstGeom prst="rect">
            <a:avLst/>
          </a:prstGeom>
          <a:ln w="12700">
            <a:miter lim="400000"/>
          </a:ln>
        </p:spPr>
      </p:pic>
      <p:sp>
        <p:nvSpPr>
          <p:cNvPr id="127" name="Experience: % of yes to at least one answer of:"/>
          <p:cNvSpPr txBox="1"/>
          <p:nvPr/>
        </p:nvSpPr>
        <p:spPr>
          <a:xfrm>
            <a:off x="1060964" y="6113111"/>
            <a:ext cx="14014875" cy="148977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marL="635000" indent="-635000" algn="l">
              <a:spcBef>
                <a:spcPts val="5900"/>
              </a:spcBef>
              <a:buSzPct val="125000"/>
              <a:buChar char="•"/>
              <a:defRPr b="0" sz="4800"/>
            </a:lvl1pPr>
          </a:lstStyle>
          <a:p>
            <a:pPr/>
            <a:r>
              <a:t>Experience: % of yes to at least one answer of:</a:t>
            </a:r>
          </a:p>
        </p:txBody>
      </p:sp>
      <p:grpSp>
        <p:nvGrpSpPr>
          <p:cNvPr id="130" name="Group"/>
          <p:cNvGrpSpPr/>
          <p:nvPr/>
        </p:nvGrpSpPr>
        <p:grpSpPr>
          <a:xfrm>
            <a:off x="10903981" y="8996516"/>
            <a:ext cx="15207389" cy="4786201"/>
            <a:chOff x="0" y="0"/>
            <a:chExt cx="15207388" cy="4786200"/>
          </a:xfrm>
        </p:grpSpPr>
        <p:pic>
          <p:nvPicPr>
            <p:cNvPr id="128" name="Screen Shot 2021-03-12 at 10.50.00.png" descr="Screen Shot 2021-03-12 at 10.50.00.png"/>
            <p:cNvPicPr>
              <a:picLocks noChangeAspect="1"/>
            </p:cNvPicPr>
            <p:nvPr/>
          </p:nvPicPr>
          <p:blipFill>
            <a:blip r:embed="rId5">
              <a:extLst/>
            </a:blip>
            <a:srcRect l="3434" t="0" r="0" b="0"/>
            <a:stretch>
              <a:fillRect/>
            </a:stretch>
          </p:blipFill>
          <p:spPr>
            <a:xfrm>
              <a:off x="147342" y="87200"/>
              <a:ext cx="15060047" cy="4699001"/>
            </a:xfrm>
            <a:prstGeom prst="rect">
              <a:avLst/>
            </a:prstGeom>
            <a:ln w="12700" cap="flat">
              <a:noFill/>
              <a:miter lim="400000"/>
            </a:ln>
            <a:effectLst/>
          </p:spPr>
        </p:pic>
        <p:pic>
          <p:nvPicPr>
            <p:cNvPr id="129" name="Screen Shot 2021-03-12 at 10.49.44.png" descr="Screen Shot 2021-03-12 at 10.49.44.png"/>
            <p:cNvPicPr>
              <a:picLocks noChangeAspect="1"/>
            </p:cNvPicPr>
            <p:nvPr/>
          </p:nvPicPr>
          <p:blipFill>
            <a:blip r:embed="rId6">
              <a:extLst/>
            </a:blip>
            <a:stretch>
              <a:fillRect/>
            </a:stretch>
          </p:blipFill>
          <p:spPr>
            <a:xfrm>
              <a:off x="0" y="0"/>
              <a:ext cx="5203400" cy="1516099"/>
            </a:xfrm>
            <a:prstGeom prst="rect">
              <a:avLst/>
            </a:prstGeom>
            <a:ln w="12700" cap="flat">
              <a:noFill/>
              <a:miter lim="400000"/>
            </a:ln>
            <a:effectLst/>
          </p:spPr>
        </p:pic>
      </p:grpSp>
      <p:sp>
        <p:nvSpPr>
          <p:cNvPr id="131" name="Our goals are:…"/>
          <p:cNvSpPr txBox="1"/>
          <p:nvPr/>
        </p:nvSpPr>
        <p:spPr>
          <a:xfrm>
            <a:off x="15426830" y="1192533"/>
            <a:ext cx="8698034" cy="35269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349250" indent="-349250" algn="l" defTabSz="454025">
              <a:spcBef>
                <a:spcPts val="3200"/>
              </a:spcBef>
              <a:buSzPct val="125000"/>
              <a:buChar char="•"/>
              <a:defRPr b="0" sz="2640"/>
            </a:pPr>
            <a:r>
              <a:t>Our goals are:</a:t>
            </a:r>
          </a:p>
          <a:p>
            <a:pPr marL="349250" indent="-349250" algn="l" defTabSz="454025">
              <a:spcBef>
                <a:spcPts val="3200"/>
              </a:spcBef>
              <a:buSzPct val="125000"/>
              <a:buChar char="•"/>
              <a:defRPr b="0" sz="2640"/>
            </a:pPr>
            <a:r>
              <a:t> to investigate the perception vs experience of violence</a:t>
            </a:r>
          </a:p>
          <a:p>
            <a:pPr marL="349250" indent="-349250" algn="l" defTabSz="454025">
              <a:spcBef>
                <a:spcPts val="3200"/>
              </a:spcBef>
              <a:buSzPct val="125000"/>
              <a:buChar char="•"/>
              <a:defRPr b="0" sz="2640"/>
            </a:pPr>
            <a:r>
              <a:t>to determine controlling factors  of domestic violence</a:t>
            </a:r>
          </a:p>
          <a:p>
            <a:pPr marL="349250" indent="-349250" algn="l" defTabSz="454025">
              <a:spcBef>
                <a:spcPts val="3200"/>
              </a:spcBef>
              <a:buSzPct val="125000"/>
              <a:buChar char="•"/>
              <a:defRPr b="0" sz="2640"/>
            </a:pPr>
            <a:r>
              <a:t>to propose a tool to quickly identify women in need of help before they experience violence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Distribution of acceptance and experience of domestic violence"/>
          <p:cNvSpPr txBox="1"/>
          <p:nvPr>
            <p:ph type="title"/>
          </p:nvPr>
        </p:nvSpPr>
        <p:spPr>
          <a:prstGeom prst="rect">
            <a:avLst/>
          </a:prstGeom>
        </p:spPr>
        <p:txBody>
          <a:bodyPr/>
          <a:lstStyle>
            <a:lvl1pPr defTabSz="520065">
              <a:defRPr sz="7056"/>
            </a:lvl1pPr>
          </a:lstStyle>
          <a:p>
            <a:pPr/>
            <a:r>
              <a:t>Distribution of acceptance and experience of domestic violence</a:t>
            </a:r>
          </a:p>
        </p:txBody>
      </p:sp>
      <p:pic>
        <p:nvPicPr>
          <p:cNvPr id="134" name="Experienced_violence_map.pdf" descr="Experienced_violence_map.pdf"/>
          <p:cNvPicPr>
            <a:picLocks noChangeAspect="1"/>
          </p:cNvPicPr>
          <p:nvPr/>
        </p:nvPicPr>
        <p:blipFill>
          <a:blip r:embed="rId2">
            <a:extLst/>
          </a:blip>
          <a:srcRect l="30288" t="28402" r="10704" b="38305"/>
          <a:stretch>
            <a:fillRect/>
          </a:stretch>
        </p:blipFill>
        <p:spPr>
          <a:xfrm>
            <a:off x="1447873" y="2655603"/>
            <a:ext cx="13342264" cy="7166268"/>
          </a:xfrm>
          <a:prstGeom prst="rect">
            <a:avLst/>
          </a:prstGeom>
          <a:ln w="12700">
            <a:miter lim="400000"/>
          </a:ln>
        </p:spPr>
      </p:pic>
      <p:sp>
        <p:nvSpPr>
          <p:cNvPr id="135" name="ideally only map with bar plots for acceptance vs experience"/>
          <p:cNvSpPr txBox="1"/>
          <p:nvPr/>
        </p:nvSpPr>
        <p:spPr>
          <a:xfrm>
            <a:off x="2431898" y="3845559"/>
            <a:ext cx="11090149"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ideally only map with bar plots for acceptance vs experience</a:t>
            </a:r>
          </a:p>
        </p:txBody>
      </p:sp>
      <p:pic>
        <p:nvPicPr>
          <p:cNvPr id="136" name="Boxplot_acceptability_vs_experienced_vs_gender.pdf" descr="Boxplot_acceptability_vs_experienced_vs_gender.pdf"/>
          <p:cNvPicPr>
            <a:picLocks noChangeAspect="1"/>
          </p:cNvPicPr>
          <p:nvPr/>
        </p:nvPicPr>
        <p:blipFill>
          <a:blip r:embed="rId3">
            <a:extLst/>
          </a:blip>
          <a:stretch>
            <a:fillRect/>
          </a:stretch>
        </p:blipFill>
        <p:spPr>
          <a:xfrm>
            <a:off x="15623368" y="2453955"/>
            <a:ext cx="8491162" cy="8491162"/>
          </a:xfrm>
          <a:prstGeom prst="rect">
            <a:avLst/>
          </a:prstGeom>
          <a:ln w="12700">
            <a:miter lim="400000"/>
          </a:ln>
        </p:spPr>
      </p:pic>
      <p:sp>
        <p:nvSpPr>
          <p:cNvPr id="137" name="If we have a map with barplots this graph might become redundant. Maybe a scatter plot would reveal a correlation or clusters?"/>
          <p:cNvSpPr txBox="1"/>
          <p:nvPr/>
        </p:nvSpPr>
        <p:spPr>
          <a:xfrm>
            <a:off x="16061275" y="2512574"/>
            <a:ext cx="7129935" cy="19701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chemeClr val="accent5">
                    <a:hueOff val="-82419"/>
                    <a:satOff val="-9513"/>
                    <a:lumOff val="-16343"/>
                  </a:schemeClr>
                </a:solidFill>
              </a:defRPr>
            </a:lvl1pPr>
          </a:lstStyle>
          <a:p>
            <a:pPr/>
            <a:r>
              <a:t>If we have a map with barplots this graph might become redundant. Maybe a scatter plot would reveal a correlation or clusters?</a:t>
            </a:r>
          </a:p>
        </p:txBody>
      </p:sp>
      <p:sp>
        <p:nvSpPr>
          <p:cNvPr id="138" name="Take-away message for this slide. e.g.…"/>
          <p:cNvSpPr txBox="1"/>
          <p:nvPr>
            <p:ph type="body" sz="quarter" idx="1"/>
          </p:nvPr>
        </p:nvSpPr>
        <p:spPr>
          <a:xfrm>
            <a:off x="1689100" y="10687686"/>
            <a:ext cx="21005800" cy="2286001"/>
          </a:xfrm>
          <a:prstGeom prst="rect">
            <a:avLst/>
          </a:prstGeom>
        </p:spPr>
        <p:txBody>
          <a:bodyPr/>
          <a:lstStyle/>
          <a:p>
            <a:pPr marL="311150" indent="-311150" defTabSz="404495">
              <a:spcBef>
                <a:spcPts val="2800"/>
              </a:spcBef>
              <a:defRPr sz="2352"/>
            </a:pPr>
            <a:r>
              <a:t>Take-away message for this slide. e.g.</a:t>
            </a:r>
          </a:p>
          <a:p>
            <a:pPr marL="311150" indent="-311150" defTabSz="404495">
              <a:spcBef>
                <a:spcPts val="2800"/>
              </a:spcBef>
              <a:defRPr sz="2352"/>
            </a:pPr>
            <a:r>
              <a:t> women tend to find violence more acceptable than men do. </a:t>
            </a:r>
          </a:p>
          <a:p>
            <a:pPr marL="311150" indent="-311150" defTabSz="404495">
              <a:spcBef>
                <a:spcPts val="2800"/>
              </a:spcBef>
              <a:defRPr sz="2352"/>
            </a:pPr>
            <a:r>
              <a:t>domestic violence is widespread amongst the country investigate, where on average 26% of women have experienced physical or sexual domestic violence</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Does demographics influence the occurence of domestic violence?"/>
          <p:cNvSpPr txBox="1"/>
          <p:nvPr>
            <p:ph type="title"/>
          </p:nvPr>
        </p:nvSpPr>
        <p:spPr>
          <a:prstGeom prst="rect">
            <a:avLst/>
          </a:prstGeom>
        </p:spPr>
        <p:txBody>
          <a:bodyPr/>
          <a:lstStyle>
            <a:lvl1pPr defTabSz="520065">
              <a:defRPr sz="7056"/>
            </a:lvl1pPr>
          </a:lstStyle>
          <a:p>
            <a:pPr/>
            <a:r>
              <a:t>Does demographics influence the occurence of domestic violence?</a:t>
            </a:r>
          </a:p>
        </p:txBody>
      </p:sp>
      <p:pic>
        <p:nvPicPr>
          <p:cNvPr id="141" name="Female_demographic.png" descr="Female_demographic.png"/>
          <p:cNvPicPr>
            <a:picLocks noChangeAspect="1"/>
          </p:cNvPicPr>
          <p:nvPr/>
        </p:nvPicPr>
        <p:blipFill>
          <a:blip r:embed="rId2">
            <a:extLst/>
          </a:blip>
          <a:srcRect l="0" t="11613" r="0" b="0"/>
          <a:stretch>
            <a:fillRect/>
          </a:stretch>
        </p:blipFill>
        <p:spPr>
          <a:xfrm>
            <a:off x="778264" y="2837914"/>
            <a:ext cx="22092968" cy="10477294"/>
          </a:xfrm>
          <a:prstGeom prst="rect">
            <a:avLst/>
          </a:prstGeom>
          <a:ln w="12700">
            <a:miter lim="400000"/>
          </a:ln>
        </p:spPr>
      </p:pic>
      <p:sp>
        <p:nvSpPr>
          <p:cNvPr id="142" name="the takeaway message should say something about experience or experience of violence"/>
          <p:cNvSpPr txBox="1"/>
          <p:nvPr/>
        </p:nvSpPr>
        <p:spPr>
          <a:xfrm>
            <a:off x="4166739" y="13044478"/>
            <a:ext cx="16297657"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the takeaway message should say something about experience or experience of violence</a:t>
            </a:r>
          </a:p>
        </p:txBody>
      </p:sp>
      <p:sp>
        <p:nvSpPr>
          <p:cNvPr id="143" name="Line"/>
          <p:cNvSpPr/>
          <p:nvPr/>
        </p:nvSpPr>
        <p:spPr>
          <a:xfrm flipV="1">
            <a:off x="7767594" y="12669478"/>
            <a:ext cx="1004715" cy="548820"/>
          </a:xfrm>
          <a:prstGeom prst="line">
            <a:avLst/>
          </a:prstGeom>
          <a:ln w="101600">
            <a:solidFill>
              <a:srgbClr val="000000"/>
            </a:solidFill>
            <a:miter lim="400000"/>
            <a:tailEnd type="triangle"/>
          </a:ln>
        </p:spPr>
        <p:txBody>
          <a:bodyPr lIns="50800" tIns="50800" rIns="50800" bIns="50800" anchor="ctr"/>
          <a:lstStyle/>
          <a:p>
            <a:pPr/>
          </a:p>
        </p:txBody>
      </p:sp>
      <p:sp>
        <p:nvSpPr>
          <p:cNvPr id="144" name="This slide is for the moment about the general demographics of the respondent. It would be an important method slide for a 10+ minutes talk. But since we have so little time we have to be straight to the point. So this slide should give an important info"/>
          <p:cNvSpPr txBox="1"/>
          <p:nvPr/>
        </p:nvSpPr>
        <p:spPr>
          <a:xfrm>
            <a:off x="468539" y="2143416"/>
            <a:ext cx="22341393" cy="15002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chemeClr val="accent5">
                    <a:hueOff val="-82419"/>
                    <a:satOff val="-9513"/>
                    <a:lumOff val="-16343"/>
                  </a:schemeClr>
                </a:solidFill>
              </a:defRPr>
            </a:lvl1pPr>
          </a:lstStyle>
          <a:p>
            <a:pPr/>
            <a:r>
              <a:t>This slide is for the moment about the general demographics of the respondent. It would be an important method slide for a 10+ minutes talk. But since we have so little time we have to be straight to the point. So this slide should give an important information about acceptance or experience of violence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Diagnostic tool"/>
          <p:cNvSpPr txBox="1"/>
          <p:nvPr>
            <p:ph type="title"/>
          </p:nvPr>
        </p:nvSpPr>
        <p:spPr>
          <a:prstGeom prst="rect">
            <a:avLst/>
          </a:prstGeom>
        </p:spPr>
        <p:txBody>
          <a:bodyPr/>
          <a:lstStyle/>
          <a:p>
            <a:pPr/>
            <a:r>
              <a:t>Diagnostic tool</a:t>
            </a:r>
          </a:p>
        </p:txBody>
      </p:sp>
      <p:sp>
        <p:nvSpPr>
          <p:cNvPr id="147" name="The DHS program questionnaire is very long (&gt;50 pages). It cannot be performed casually, but it may already contain the right questions for a quick diagnostic…"/>
          <p:cNvSpPr txBox="1"/>
          <p:nvPr>
            <p:ph type="body" idx="1"/>
          </p:nvPr>
        </p:nvSpPr>
        <p:spPr>
          <a:xfrm>
            <a:off x="1066261" y="4090250"/>
            <a:ext cx="22251478" cy="9296401"/>
          </a:xfrm>
          <a:prstGeom prst="rect">
            <a:avLst/>
          </a:prstGeom>
        </p:spPr>
        <p:txBody>
          <a:bodyPr/>
          <a:lstStyle/>
          <a:p>
            <a:pPr/>
            <a:r>
              <a:t>The DHS program questionnaire is very long (&gt;50 pages). It cannot be performed casually, but it may already contain the right questions for a quick diagnostic</a:t>
            </a:r>
          </a:p>
          <a:p>
            <a:pPr/>
            <a:r>
              <a:t>We use a decision tree classification model:</a:t>
            </a:r>
          </a:p>
          <a:p>
            <a:pPr lvl="1">
              <a:spcBef>
                <a:spcPts val="3000"/>
              </a:spcBef>
              <a:defRPr sz="3500"/>
            </a:pPr>
            <a:r>
              <a:t>short personalized questionnaire</a:t>
            </a:r>
          </a:p>
          <a:p>
            <a:pPr lvl="1">
              <a:spcBef>
                <a:spcPts val="3000"/>
              </a:spcBef>
              <a:defRPr sz="3500"/>
            </a:pPr>
            <a:r>
              <a:t>implementable without computer by a non-expert (i.e. deployable in developing countries)</a:t>
            </a:r>
          </a:p>
          <a:p>
            <a:pPr lvl="1">
              <a:spcBef>
                <a:spcPts val="3000"/>
              </a:spcBef>
              <a:defRPr sz="3500"/>
            </a:pPr>
            <a:r>
              <a:t>Test under 2 minutes (less than 5 questions) -&gt; the test can be taken during routine visit to the doctor or administration, even in the presence of the husband</a:t>
            </a:r>
          </a:p>
          <a:p>
            <a:pPr lvl="1">
              <a:spcBef>
                <a:spcPts val="3000"/>
              </a:spcBef>
              <a:defRPr sz="3500"/>
            </a:pPr>
            <a:r>
              <a:t>Ideally, the model should be </a:t>
            </a:r>
            <a:r>
              <a:rPr>
                <a:solidFill>
                  <a:schemeClr val="accent5">
                    <a:hueOff val="-82419"/>
                    <a:satOff val="-9513"/>
                    <a:lumOff val="-16343"/>
                  </a:schemeClr>
                </a:solidFill>
              </a:rPr>
              <a:t>universal</a:t>
            </a:r>
            <a:r>
              <a:t> and </a:t>
            </a:r>
            <a:r>
              <a:rPr>
                <a:solidFill>
                  <a:schemeClr val="accent5">
                    <a:hueOff val="-82419"/>
                    <a:satOff val="-9513"/>
                    <a:lumOff val="-16343"/>
                  </a:schemeClr>
                </a:solidFill>
              </a:rPr>
              <a:t>predictive</a:t>
            </a:r>
          </a:p>
        </p:txBody>
      </p:sp>
      <p:pic>
        <p:nvPicPr>
          <p:cNvPr id="148" name="Screen Shot 2021-03-12 at 16.57.02.png" descr="Screen Shot 2021-03-12 at 16.57.02.png"/>
          <p:cNvPicPr>
            <a:picLocks noChangeAspect="1"/>
          </p:cNvPicPr>
          <p:nvPr/>
        </p:nvPicPr>
        <p:blipFill>
          <a:blip r:embed="rId3">
            <a:extLst/>
          </a:blip>
          <a:stretch>
            <a:fillRect/>
          </a:stretch>
        </p:blipFill>
        <p:spPr>
          <a:xfrm>
            <a:off x="18292692" y="-132572"/>
            <a:ext cx="6240580" cy="4382005"/>
          </a:xfrm>
          <a:prstGeom prst="rect">
            <a:avLst/>
          </a:prstGeom>
          <a:ln w="12700">
            <a:miter lim="400000"/>
          </a:ln>
        </p:spPr>
      </p:pic>
      <p:sp>
        <p:nvSpPr>
          <p:cNvPr id="149" name="Goal: identify women at risk of domestic violence as part of routine task"/>
          <p:cNvSpPr txBox="1"/>
          <p:nvPr/>
        </p:nvSpPr>
        <p:spPr>
          <a:xfrm>
            <a:off x="804718" y="2599759"/>
            <a:ext cx="15450503" cy="15323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5900"/>
              </a:spcBef>
              <a:defRPr b="0" sz="4800">
                <a:solidFill>
                  <a:schemeClr val="accent5">
                    <a:hueOff val="-82419"/>
                    <a:satOff val="-9513"/>
                    <a:lumOff val="-16343"/>
                  </a:schemeClr>
                </a:solidFill>
              </a:defRPr>
            </a:lvl1pPr>
          </a:lstStyle>
          <a:p>
            <a:pPr/>
            <a:r>
              <a:t>Goal: identify women at risk of domestic violence as part of routine task</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Primary controlling factors"/>
          <p:cNvSpPr txBox="1"/>
          <p:nvPr>
            <p:ph type="title"/>
          </p:nvPr>
        </p:nvSpPr>
        <p:spPr>
          <a:prstGeom prst="rect">
            <a:avLst/>
          </a:prstGeom>
        </p:spPr>
        <p:txBody>
          <a:bodyPr/>
          <a:lstStyle/>
          <a:p>
            <a:pPr/>
            <a:r>
              <a:t>Primary controlling factors</a:t>
            </a:r>
          </a:p>
        </p:txBody>
      </p:sp>
      <p:sp>
        <p:nvSpPr>
          <p:cNvPr id="154" name="The most informative features for domestic violence for both Congo and Benin are identical…"/>
          <p:cNvSpPr txBox="1"/>
          <p:nvPr>
            <p:ph type="body" sz="quarter" idx="1"/>
          </p:nvPr>
        </p:nvSpPr>
        <p:spPr>
          <a:xfrm>
            <a:off x="13523799" y="2489487"/>
            <a:ext cx="10560776" cy="3908595"/>
          </a:xfrm>
          <a:prstGeom prst="rect">
            <a:avLst/>
          </a:prstGeom>
        </p:spPr>
        <p:txBody>
          <a:bodyPr/>
          <a:lstStyle/>
          <a:p>
            <a:pPr marL="527050" indent="-527050" defTabSz="685165">
              <a:spcBef>
                <a:spcPts val="4800"/>
              </a:spcBef>
              <a:defRPr sz="3984"/>
            </a:pPr>
            <a:r>
              <a:t>The most informative features for domestic violence for both Congo and Benin are identical</a:t>
            </a:r>
          </a:p>
          <a:p>
            <a:pPr marL="527050" indent="-527050" defTabSz="685165">
              <a:spcBef>
                <a:spcPts val="4800"/>
              </a:spcBef>
              <a:defRPr sz="3984"/>
            </a:pPr>
            <a:r>
              <a:t>-&gt; The model is </a:t>
            </a:r>
            <a:r>
              <a:rPr>
                <a:solidFill>
                  <a:schemeClr val="accent5">
                    <a:hueOff val="-82419"/>
                    <a:satOff val="-9513"/>
                    <a:lumOff val="-16343"/>
                  </a:schemeClr>
                </a:solidFill>
              </a:rPr>
              <a:t>universal</a:t>
            </a:r>
            <a:r>
              <a:t> (or at least applicable to countries with different trends)</a:t>
            </a:r>
          </a:p>
        </p:txBody>
      </p:sp>
      <p:pic>
        <p:nvPicPr>
          <p:cNvPr id="155" name="Screen Shot 2021-03-12 at 15.54.16.png" descr="Screen Shot 2021-03-12 at 15.54.16.png"/>
          <p:cNvPicPr>
            <a:picLocks noChangeAspect="1"/>
          </p:cNvPicPr>
          <p:nvPr/>
        </p:nvPicPr>
        <p:blipFill>
          <a:blip r:embed="rId2">
            <a:extLst/>
          </a:blip>
          <a:srcRect l="0" t="0" r="0" b="67901"/>
          <a:stretch>
            <a:fillRect/>
          </a:stretch>
        </p:blipFill>
        <p:spPr>
          <a:xfrm>
            <a:off x="190682" y="2591501"/>
            <a:ext cx="13003121" cy="1918105"/>
          </a:xfrm>
          <a:prstGeom prst="rect">
            <a:avLst/>
          </a:prstGeom>
          <a:ln w="12700">
            <a:miter lim="400000"/>
          </a:ln>
        </p:spPr>
      </p:pic>
      <p:sp>
        <p:nvSpPr>
          <p:cNvPr id="156" name="The most informative feature is emotional violence…"/>
          <p:cNvSpPr txBox="1"/>
          <p:nvPr/>
        </p:nvSpPr>
        <p:spPr>
          <a:xfrm>
            <a:off x="13588685" y="7356895"/>
            <a:ext cx="9965523" cy="35207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488950" indent="-488950" algn="l" defTabSz="635634">
              <a:spcBef>
                <a:spcPts val="4500"/>
              </a:spcBef>
              <a:buSzPct val="125000"/>
              <a:buChar char="•"/>
              <a:defRPr b="0" sz="3696"/>
            </a:pPr>
            <a:r>
              <a:t>The most informative feature is emotional violence</a:t>
            </a:r>
          </a:p>
          <a:p>
            <a:pPr marL="488950" indent="-488950" algn="l" defTabSz="635634">
              <a:spcBef>
                <a:spcPts val="4500"/>
              </a:spcBef>
              <a:buSzPct val="125000"/>
              <a:buChar char="•"/>
              <a:defRPr b="0" sz="3696"/>
            </a:pPr>
            <a:r>
              <a:t>Data confirms that violence tends to escalate from emotional to physical or sexual. -&gt; the model is </a:t>
            </a:r>
            <a:r>
              <a:rPr>
                <a:solidFill>
                  <a:schemeClr val="accent5">
                    <a:hueOff val="-82419"/>
                    <a:satOff val="-9513"/>
                    <a:lumOff val="-16343"/>
                  </a:schemeClr>
                </a:solidFill>
              </a:rPr>
              <a:t>predictive</a:t>
            </a:r>
          </a:p>
        </p:txBody>
      </p:sp>
      <p:pic>
        <p:nvPicPr>
          <p:cNvPr id="157" name="Screen Shot 2021-03-12 at 11.55.05.png" descr="Screen Shot 2021-03-12 at 11.55.05.png"/>
          <p:cNvPicPr>
            <a:picLocks noChangeAspect="1"/>
          </p:cNvPicPr>
          <p:nvPr/>
        </p:nvPicPr>
        <p:blipFill>
          <a:blip r:embed="rId3">
            <a:extLst/>
          </a:blip>
          <a:stretch>
            <a:fillRect/>
          </a:stretch>
        </p:blipFill>
        <p:spPr>
          <a:xfrm>
            <a:off x="1075999" y="5653559"/>
            <a:ext cx="10187370" cy="5725056"/>
          </a:xfrm>
          <a:prstGeom prst="rect">
            <a:avLst/>
          </a:prstGeom>
          <a:ln w="12700">
            <a:miter lim="400000"/>
          </a:ln>
        </p:spPr>
      </p:pic>
      <p:sp>
        <p:nvSpPr>
          <p:cNvPr id="158" name="Identifying emotional violence at an early stage may help prevent physical or sexual violence"/>
          <p:cNvSpPr txBox="1"/>
          <p:nvPr/>
        </p:nvSpPr>
        <p:spPr>
          <a:xfrm>
            <a:off x="719784" y="12041996"/>
            <a:ext cx="22944431" cy="15323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5900"/>
              </a:spcBef>
              <a:defRPr b="0" sz="4800">
                <a:solidFill>
                  <a:schemeClr val="accent5">
                    <a:hueOff val="-82419"/>
                    <a:satOff val="-9513"/>
                    <a:lumOff val="-16343"/>
                  </a:schemeClr>
                </a:solidFill>
              </a:defRPr>
            </a:lvl1pPr>
          </a:lstStyle>
          <a:p>
            <a:pPr/>
            <a:r>
              <a:t>Identifying emotional violence at an early stage may help prevent physical or sexual violence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Decision tree"/>
          <p:cNvSpPr txBox="1"/>
          <p:nvPr>
            <p:ph type="title"/>
          </p:nvPr>
        </p:nvSpPr>
        <p:spPr>
          <a:prstGeom prst="rect">
            <a:avLst/>
          </a:prstGeom>
        </p:spPr>
        <p:txBody>
          <a:bodyPr/>
          <a:lstStyle/>
          <a:p>
            <a:pPr/>
            <a:r>
              <a:t>Decision tree</a:t>
            </a:r>
          </a:p>
        </p:txBody>
      </p:sp>
      <p:pic>
        <p:nvPicPr>
          <p:cNvPr id="161" name="Screen Shot 2021-03-12 at 11.41.17.png" descr="Screen Shot 2021-03-12 at 11.41.17.png"/>
          <p:cNvPicPr>
            <a:picLocks noChangeAspect="1"/>
          </p:cNvPicPr>
          <p:nvPr/>
        </p:nvPicPr>
        <p:blipFill>
          <a:blip r:embed="rId2">
            <a:extLst/>
          </a:blip>
          <a:stretch>
            <a:fillRect/>
          </a:stretch>
        </p:blipFill>
        <p:spPr>
          <a:xfrm>
            <a:off x="1849276" y="2489704"/>
            <a:ext cx="14261563" cy="6827212"/>
          </a:xfrm>
          <a:prstGeom prst="rect">
            <a:avLst/>
          </a:prstGeom>
          <a:ln w="12700">
            <a:miter lim="400000"/>
          </a:ln>
        </p:spPr>
      </p:pic>
      <p:sp>
        <p:nvSpPr>
          <p:cNvPr id="162" name="Class imbalance fixes:…"/>
          <p:cNvSpPr txBox="1"/>
          <p:nvPr>
            <p:ph type="body" sz="quarter" idx="1"/>
          </p:nvPr>
        </p:nvSpPr>
        <p:spPr>
          <a:xfrm>
            <a:off x="11839377" y="9074967"/>
            <a:ext cx="11445029" cy="3908594"/>
          </a:xfrm>
          <a:prstGeom prst="rect">
            <a:avLst/>
          </a:prstGeom>
        </p:spPr>
        <p:txBody>
          <a:bodyPr/>
          <a:lstStyle/>
          <a:p>
            <a:pPr marL="361950" indent="-361950" defTabSz="470534">
              <a:spcBef>
                <a:spcPts val="3300"/>
              </a:spcBef>
              <a:defRPr sz="2736"/>
            </a:pPr>
            <a:r>
              <a:t>Class imbalance fixes:</a:t>
            </a:r>
          </a:p>
          <a:p>
            <a:pPr lvl="1" marL="723900" indent="-361950" defTabSz="470534">
              <a:spcBef>
                <a:spcPts val="3300"/>
              </a:spcBef>
              <a:defRPr sz="2736"/>
            </a:pPr>
            <a:r>
              <a:t>sub-sampling of majority class</a:t>
            </a:r>
          </a:p>
          <a:p>
            <a:pPr lvl="1" marL="723900" indent="-361950" defTabSz="470534">
              <a:spcBef>
                <a:spcPts val="3300"/>
              </a:spcBef>
              <a:defRPr sz="2736"/>
            </a:pPr>
            <a:r>
              <a:t>class weighting as hyperparameter of classifier</a:t>
            </a:r>
          </a:p>
          <a:p>
            <a:pPr marL="361950" indent="-361950" defTabSz="470534">
              <a:spcBef>
                <a:spcPts val="3300"/>
              </a:spcBef>
              <a:defRPr sz="2736"/>
            </a:pPr>
            <a:r>
              <a:t>Trained on … training examples from Congo and Benin</a:t>
            </a:r>
          </a:p>
          <a:p>
            <a:pPr marL="361950" indent="-361950" defTabSz="470534">
              <a:spcBef>
                <a:spcPts val="3300"/>
              </a:spcBef>
              <a:defRPr sz="2736"/>
            </a:pPr>
            <a:r>
              <a:t>Test set: </a:t>
            </a:r>
          </a:p>
        </p:txBody>
      </p:sp>
      <p:pic>
        <p:nvPicPr>
          <p:cNvPr id="163" name="Screen Shot 2021-03-12 at 17.22.08.png" descr="Screen Shot 2021-03-12 at 17.22.08.png"/>
          <p:cNvPicPr>
            <a:picLocks noChangeAspect="1"/>
          </p:cNvPicPr>
          <p:nvPr/>
        </p:nvPicPr>
        <p:blipFill>
          <a:blip r:embed="rId3">
            <a:extLst/>
          </a:blip>
          <a:stretch>
            <a:fillRect/>
          </a:stretch>
        </p:blipFill>
        <p:spPr>
          <a:xfrm>
            <a:off x="2772895" y="11749978"/>
            <a:ext cx="8333330" cy="1634513"/>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Conclusion"/>
          <p:cNvSpPr txBox="1"/>
          <p:nvPr>
            <p:ph type="title"/>
          </p:nvPr>
        </p:nvSpPr>
        <p:spPr>
          <a:prstGeom prst="rect">
            <a:avLst/>
          </a:prstGeom>
        </p:spPr>
        <p:txBody>
          <a:bodyPr/>
          <a:lstStyle/>
          <a:p>
            <a:pPr/>
            <a:r>
              <a:t>Conclusion</a:t>
            </a:r>
          </a:p>
        </p:txBody>
      </p:sp>
      <p:sp>
        <p:nvSpPr>
          <p:cNvPr id="166" name="Double-click to edit"/>
          <p:cNvSpPr txBox="1"/>
          <p:nvPr>
            <p:ph type="body" idx="1"/>
          </p:nvPr>
        </p:nvSpPr>
        <p:spPr>
          <a:prstGeom prst="rect">
            <a:avLst/>
          </a:prstGeom>
        </p:spPr>
        <p:txBody>
          <a:bodyPr/>
          <a:lstStyle/>
          <a:p>
            <a:pP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